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Coco Gothic Bold" charset="1" panose="00000000000000000000"/>
      <p:regular r:id="rId12"/>
    </p:embeddedFont>
    <p:embeddedFont>
      <p:font typeface="ITC New Baskerville Semi-Bold Italics" charset="1" panose="02020702060506090304"/>
      <p:regular r:id="rId13"/>
    </p:embeddedFont>
    <p:embeddedFont>
      <p:font typeface="Gotham" charset="1" panose="000000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15" Target="../media/image19.png" Type="http://schemas.openxmlformats.org/officeDocument/2006/relationships/image"/><Relationship Id="rId16" Target="../media/image20.svg" Type="http://schemas.openxmlformats.org/officeDocument/2006/relationships/image"/><Relationship Id="rId17" Target="../media/image21.png" Type="http://schemas.openxmlformats.org/officeDocument/2006/relationships/image"/><Relationship Id="rId18" Target="../media/image22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14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26.png" Type="http://schemas.openxmlformats.org/officeDocument/2006/relationships/image"/><Relationship Id="rId14" Target="../media/image27.svg" Type="http://schemas.openxmlformats.org/officeDocument/2006/relationships/image"/><Relationship Id="rId15" Target="../media/image28.png" Type="http://schemas.openxmlformats.org/officeDocument/2006/relationships/image"/><Relationship Id="rId16" Target="../media/image29.svg" Type="http://schemas.openxmlformats.org/officeDocument/2006/relationships/image"/><Relationship Id="rId17" Target="../media/image30.png" Type="http://schemas.openxmlformats.org/officeDocument/2006/relationships/image"/><Relationship Id="rId18" Target="../media/image31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23.jpe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7.png" Type="http://schemas.openxmlformats.org/officeDocument/2006/relationships/image"/><Relationship Id="rId14" Target="../media/image18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2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35.jpeg" Type="http://schemas.openxmlformats.org/officeDocument/2006/relationships/image"/><Relationship Id="rId6" Target="../media/image36.jpeg" Type="http://schemas.openxmlformats.org/officeDocument/2006/relationships/image"/><Relationship Id="rId7" Target="../media/image7.png" Type="http://schemas.openxmlformats.org/officeDocument/2006/relationships/image"/><Relationship Id="rId8" Target="../media/image3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867" y="-701684"/>
            <a:ext cx="18567867" cy="18466588"/>
          </a:xfrm>
          <a:custGeom>
            <a:avLst/>
            <a:gdLst/>
            <a:ahLst/>
            <a:cxnLst/>
            <a:rect r="r" b="b" t="t" l="l"/>
            <a:pathLst>
              <a:path h="18466588" w="18567867">
                <a:moveTo>
                  <a:pt x="0" y="0"/>
                </a:moveTo>
                <a:lnTo>
                  <a:pt x="18567867" y="0"/>
                </a:lnTo>
                <a:lnTo>
                  <a:pt x="18567867" y="18466588"/>
                </a:lnTo>
                <a:lnTo>
                  <a:pt x="0" y="1846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91161" y="2786591"/>
            <a:ext cx="10225810" cy="4713818"/>
            <a:chOff x="0" y="0"/>
            <a:chExt cx="13634414" cy="6285090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19050"/>
              <a:ext cx="13634414" cy="21478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138"/>
                </a:lnSpc>
              </a:pPr>
              <a:r>
                <a:rPr lang="en-US" b="true" sz="5580" spc="1038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NIEBEZPIECZNA BUDOWA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2188667"/>
              <a:ext cx="13634414" cy="40964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530"/>
                </a:lnSpc>
              </a:pPr>
              <a:r>
                <a:rPr lang="en-US" b="true" sz="11700" i="true">
                  <a:solidFill>
                    <a:srgbClr val="FFFFFF"/>
                  </a:solidFill>
                  <a:latin typeface="ITC New Baskerville Semi-Bold Italics"/>
                  <a:ea typeface="ITC New Baskerville Semi-Bold Italics"/>
                  <a:cs typeface="ITC New Baskerville Semi-Bold Italics"/>
                  <a:sym typeface="ITC New Baskerville Semi-Bold Italics"/>
                </a:rPr>
                <a:t>BUDOWLANY FREESTYLE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497171" y="7202961"/>
            <a:ext cx="15013790" cy="2341907"/>
            <a:chOff x="0" y="0"/>
            <a:chExt cx="20018387" cy="3122543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38100"/>
              <a:ext cx="20018387" cy="87122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0"/>
                </a:lnSpc>
              </a:pPr>
              <a:r>
                <a:rPr lang="en-US" b="true" sz="2000" spc="372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AUTOR: JULIA BLASZKIEWICZ</a:t>
              </a:r>
            </a:p>
            <a:p>
              <a:pPr algn="ctr">
                <a:lnSpc>
                  <a:spcPts val="2580"/>
                </a:lnSpc>
              </a:pPr>
              <a:r>
                <a:rPr lang="en-US" b="true" sz="2000" spc="372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POLITECHNIKA GDAŃSKA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854920"/>
              <a:ext cx="20018387" cy="22676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530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867" y="-701684"/>
            <a:ext cx="18567867" cy="18466588"/>
          </a:xfrm>
          <a:custGeom>
            <a:avLst/>
            <a:gdLst/>
            <a:ahLst/>
            <a:cxnLst/>
            <a:rect r="r" b="b" t="t" l="l"/>
            <a:pathLst>
              <a:path h="18466588" w="18567867">
                <a:moveTo>
                  <a:pt x="0" y="0"/>
                </a:moveTo>
                <a:lnTo>
                  <a:pt x="18567867" y="0"/>
                </a:lnTo>
                <a:lnTo>
                  <a:pt x="18567867" y="18466588"/>
                </a:lnTo>
                <a:lnTo>
                  <a:pt x="0" y="1846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3911" y="507762"/>
            <a:ext cx="7791485" cy="9271476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l="0" t="-5219" r="0" b="-5219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72054" y="717804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2054" y="9258300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3497575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-3467867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77415" y="2213844"/>
            <a:ext cx="6206955" cy="5859313"/>
          </a:xfrm>
          <a:custGeom>
            <a:avLst/>
            <a:gdLst/>
            <a:ahLst/>
            <a:cxnLst/>
            <a:rect r="r" b="b" t="t" l="l"/>
            <a:pathLst>
              <a:path h="5859313" w="6206955">
                <a:moveTo>
                  <a:pt x="0" y="0"/>
                </a:moveTo>
                <a:lnTo>
                  <a:pt x="6206955" y="0"/>
                </a:lnTo>
                <a:lnTo>
                  <a:pt x="6206955" y="5859312"/>
                </a:lnTo>
                <a:lnTo>
                  <a:pt x="0" y="585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66" r="0" b="-296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368453" y="7420455"/>
            <a:ext cx="1611016" cy="2593185"/>
          </a:xfrm>
          <a:custGeom>
            <a:avLst/>
            <a:gdLst/>
            <a:ahLst/>
            <a:cxnLst/>
            <a:rect r="r" b="b" t="t" l="l"/>
            <a:pathLst>
              <a:path h="2593185" w="1611016">
                <a:moveTo>
                  <a:pt x="0" y="0"/>
                </a:moveTo>
                <a:lnTo>
                  <a:pt x="1611017" y="0"/>
                </a:lnTo>
                <a:lnTo>
                  <a:pt x="1611017" y="2593186"/>
                </a:lnTo>
                <a:lnTo>
                  <a:pt x="0" y="25931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81846">
            <a:off x="4911362" y="4870006"/>
            <a:ext cx="546989" cy="546989"/>
          </a:xfrm>
          <a:custGeom>
            <a:avLst/>
            <a:gdLst/>
            <a:ahLst/>
            <a:cxnLst/>
            <a:rect r="r" b="b" t="t" l="l"/>
            <a:pathLst>
              <a:path h="546989" w="546989">
                <a:moveTo>
                  <a:pt x="0" y="0"/>
                </a:moveTo>
                <a:lnTo>
                  <a:pt x="546989" y="0"/>
                </a:lnTo>
                <a:lnTo>
                  <a:pt x="546989" y="546988"/>
                </a:lnTo>
                <a:lnTo>
                  <a:pt x="0" y="5469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65364">
            <a:off x="4097986" y="5054088"/>
            <a:ext cx="511582" cy="443158"/>
          </a:xfrm>
          <a:custGeom>
            <a:avLst/>
            <a:gdLst/>
            <a:ahLst/>
            <a:cxnLst/>
            <a:rect r="r" b="b" t="t" l="l"/>
            <a:pathLst>
              <a:path h="443158" w="511582">
                <a:moveTo>
                  <a:pt x="0" y="0"/>
                </a:moveTo>
                <a:lnTo>
                  <a:pt x="511582" y="0"/>
                </a:lnTo>
                <a:lnTo>
                  <a:pt x="511582" y="443157"/>
                </a:lnTo>
                <a:lnTo>
                  <a:pt x="0" y="4431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9071225" y="2719364"/>
            <a:ext cx="5297229" cy="1349391"/>
            <a:chOff x="0" y="0"/>
            <a:chExt cx="7062972" cy="1799187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0"/>
              <a:ext cx="7062972" cy="4436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ZŁE PRAKTYKI NA BUDOWIE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613219"/>
              <a:ext cx="7062972" cy="1185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59"/>
                </a:lnSpc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 CELU ZAMONTOWANIA FOLII KUBEŁKOWEJ STWORZONO PROWIZORYCZNE RUSZTOWANIE Z ZAGĘSZCZARKI ORAZ WIADRA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885552" y="4316405"/>
            <a:ext cx="5668574" cy="1654191"/>
            <a:chOff x="0" y="0"/>
            <a:chExt cx="7558098" cy="2205587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0"/>
              <a:ext cx="755809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SKUTKI NIEPRAWIDŁOWEGO DZIAŁANIA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019619"/>
              <a:ext cx="7558098" cy="1185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UPADEK Z WYSOKOŚCI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TRWAŁE KALECTWO 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ZŁAMANIE KOŃCZYN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MOŻLIWOŚĆ NADZIANIA SIĘ NA DRUT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807659" y="6218245"/>
            <a:ext cx="5976711" cy="1435116"/>
            <a:chOff x="0" y="0"/>
            <a:chExt cx="7968948" cy="1913487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0"/>
              <a:ext cx="796894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PROPOZYCJA BEZPIECZNEGO ROZWIĄZANIA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019619"/>
              <a:ext cx="7968948" cy="893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UŻYCIE ZABEZPIECZONEJ DRABINY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WBUDOWANIE RUSZTOWANIA 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PRZYPIĘCIE UPRZĘŻĄ 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1177132">
            <a:off x="3414059" y="3346516"/>
            <a:ext cx="546989" cy="546989"/>
          </a:xfrm>
          <a:custGeom>
            <a:avLst/>
            <a:gdLst/>
            <a:ahLst/>
            <a:cxnLst/>
            <a:rect r="r" b="b" t="t" l="l"/>
            <a:pathLst>
              <a:path h="546989" w="546989">
                <a:moveTo>
                  <a:pt x="0" y="0"/>
                </a:moveTo>
                <a:lnTo>
                  <a:pt x="546988" y="0"/>
                </a:lnTo>
                <a:lnTo>
                  <a:pt x="546988" y="546989"/>
                </a:lnTo>
                <a:lnTo>
                  <a:pt x="0" y="5469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867" y="-701684"/>
            <a:ext cx="18567867" cy="18466588"/>
          </a:xfrm>
          <a:custGeom>
            <a:avLst/>
            <a:gdLst/>
            <a:ahLst/>
            <a:cxnLst/>
            <a:rect r="r" b="b" t="t" l="l"/>
            <a:pathLst>
              <a:path h="18466588" w="18567867">
                <a:moveTo>
                  <a:pt x="0" y="0"/>
                </a:moveTo>
                <a:lnTo>
                  <a:pt x="18567867" y="0"/>
                </a:lnTo>
                <a:lnTo>
                  <a:pt x="18567867" y="18466588"/>
                </a:lnTo>
                <a:lnTo>
                  <a:pt x="0" y="1846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3911" y="507762"/>
            <a:ext cx="7791485" cy="9271476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l="0" t="-2999" r="0" b="-4425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72054" y="717804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2054" y="9258300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3497575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-3467867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77415" y="2213844"/>
            <a:ext cx="6206955" cy="6317766"/>
          </a:xfrm>
          <a:custGeom>
            <a:avLst/>
            <a:gdLst/>
            <a:ahLst/>
            <a:cxnLst/>
            <a:rect r="r" b="b" t="t" l="l"/>
            <a:pathLst>
              <a:path h="6317766" w="6206955">
                <a:moveTo>
                  <a:pt x="0" y="0"/>
                </a:moveTo>
                <a:lnTo>
                  <a:pt x="6206955" y="0"/>
                </a:lnTo>
                <a:lnTo>
                  <a:pt x="6206955" y="6317766"/>
                </a:lnTo>
                <a:lnTo>
                  <a:pt x="0" y="63177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358" t="-2881" r="-2358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927614" y="7769755"/>
            <a:ext cx="2766930" cy="2009483"/>
          </a:xfrm>
          <a:custGeom>
            <a:avLst/>
            <a:gdLst/>
            <a:ahLst/>
            <a:cxnLst/>
            <a:rect r="r" b="b" t="t" l="l"/>
            <a:pathLst>
              <a:path h="2009483" w="2766930">
                <a:moveTo>
                  <a:pt x="0" y="0"/>
                </a:moveTo>
                <a:lnTo>
                  <a:pt x="2766930" y="0"/>
                </a:lnTo>
                <a:lnTo>
                  <a:pt x="2766930" y="2009483"/>
                </a:lnTo>
                <a:lnTo>
                  <a:pt x="0" y="20094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81846">
            <a:off x="2976207" y="4804758"/>
            <a:ext cx="466492" cy="466492"/>
          </a:xfrm>
          <a:custGeom>
            <a:avLst/>
            <a:gdLst/>
            <a:ahLst/>
            <a:cxnLst/>
            <a:rect r="r" b="b" t="t" l="l"/>
            <a:pathLst>
              <a:path h="466492" w="466492">
                <a:moveTo>
                  <a:pt x="0" y="0"/>
                </a:moveTo>
                <a:lnTo>
                  <a:pt x="466493" y="0"/>
                </a:lnTo>
                <a:lnTo>
                  <a:pt x="466493" y="466492"/>
                </a:lnTo>
                <a:lnTo>
                  <a:pt x="0" y="4664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005669" y="4791329"/>
            <a:ext cx="494892" cy="178161"/>
          </a:xfrm>
          <a:custGeom>
            <a:avLst/>
            <a:gdLst/>
            <a:ahLst/>
            <a:cxnLst/>
            <a:rect r="r" b="b" t="t" l="l"/>
            <a:pathLst>
              <a:path h="178161" w="494892">
                <a:moveTo>
                  <a:pt x="0" y="0"/>
                </a:moveTo>
                <a:lnTo>
                  <a:pt x="494892" y="0"/>
                </a:lnTo>
                <a:lnTo>
                  <a:pt x="494892" y="178161"/>
                </a:lnTo>
                <a:lnTo>
                  <a:pt x="0" y="1781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715103" y="4279561"/>
            <a:ext cx="290566" cy="292762"/>
          </a:xfrm>
          <a:custGeom>
            <a:avLst/>
            <a:gdLst/>
            <a:ahLst/>
            <a:cxnLst/>
            <a:rect r="r" b="b" t="t" l="l"/>
            <a:pathLst>
              <a:path h="292762" w="290566">
                <a:moveTo>
                  <a:pt x="0" y="0"/>
                </a:moveTo>
                <a:lnTo>
                  <a:pt x="290566" y="0"/>
                </a:lnTo>
                <a:lnTo>
                  <a:pt x="290566" y="292762"/>
                </a:lnTo>
                <a:lnTo>
                  <a:pt x="0" y="2927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636753">
            <a:off x="5648226" y="2412091"/>
            <a:ext cx="684103" cy="481438"/>
          </a:xfrm>
          <a:custGeom>
            <a:avLst/>
            <a:gdLst/>
            <a:ahLst/>
            <a:cxnLst/>
            <a:rect r="r" b="b" t="t" l="l"/>
            <a:pathLst>
              <a:path h="481438" w="684103">
                <a:moveTo>
                  <a:pt x="0" y="0"/>
                </a:moveTo>
                <a:lnTo>
                  <a:pt x="684103" y="0"/>
                </a:lnTo>
                <a:lnTo>
                  <a:pt x="684103" y="481438"/>
                </a:lnTo>
                <a:lnTo>
                  <a:pt x="0" y="4814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9071225" y="2891033"/>
            <a:ext cx="5297229" cy="1130316"/>
            <a:chOff x="0" y="0"/>
            <a:chExt cx="7062972" cy="1507087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0"/>
              <a:ext cx="7062972" cy="4436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ZŁE PRAKTYKI NA BUDOWIE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613219"/>
              <a:ext cx="7062972" cy="893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59"/>
                </a:lnSpc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ZACIERANIE POWIERZCHNI BETONOWEJ DLA ZATOKI AUTOBUSOWEJ W ŁYŻCE KOPARKI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885552" y="4425942"/>
            <a:ext cx="5668574" cy="1435116"/>
            <a:chOff x="0" y="0"/>
            <a:chExt cx="7558098" cy="1913487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0"/>
              <a:ext cx="755809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SKUTKI NIEPRAWIDŁOWEGO DZIAŁANIA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1019619"/>
              <a:ext cx="7558098" cy="893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WYPADNIĘCIE Z ŁYŻKI KOPARKI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TRWAŁE KALECTWO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ZŁAMANIE KOŃCZYN 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807659" y="6261108"/>
            <a:ext cx="5976711" cy="1873266"/>
            <a:chOff x="0" y="0"/>
            <a:chExt cx="7968948" cy="2497687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0"/>
              <a:ext cx="796894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PROPOZYCJA BEZPIECZNEGO ROZWIĄZANIA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1019619"/>
              <a:ext cx="7968948" cy="1478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PROWADZIĆ PRACE W ODPOWIEDNIEJ KOLEJNOŚCI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ZACIERANIE Z UŻYCIEM POMOSTU ROBOCZEGO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NIE ROBIĆ TAKICH RZECZY!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867" y="-701684"/>
            <a:ext cx="18567867" cy="18466588"/>
          </a:xfrm>
          <a:custGeom>
            <a:avLst/>
            <a:gdLst/>
            <a:ahLst/>
            <a:cxnLst/>
            <a:rect r="r" b="b" t="t" l="l"/>
            <a:pathLst>
              <a:path h="18466588" w="18567867">
                <a:moveTo>
                  <a:pt x="0" y="0"/>
                </a:moveTo>
                <a:lnTo>
                  <a:pt x="18567867" y="0"/>
                </a:lnTo>
                <a:lnTo>
                  <a:pt x="18567867" y="18466588"/>
                </a:lnTo>
                <a:lnTo>
                  <a:pt x="0" y="1846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3911" y="507762"/>
            <a:ext cx="7791485" cy="9271476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l="0" t="-5242" r="0" b="-5242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72054" y="717804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2054" y="9258300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3497575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-3467867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77415" y="2213844"/>
            <a:ext cx="6206955" cy="5859313"/>
          </a:xfrm>
          <a:custGeom>
            <a:avLst/>
            <a:gdLst/>
            <a:ahLst/>
            <a:cxnLst/>
            <a:rect r="r" b="b" t="t" l="l"/>
            <a:pathLst>
              <a:path h="5859313" w="6206955">
                <a:moveTo>
                  <a:pt x="0" y="0"/>
                </a:moveTo>
                <a:lnTo>
                  <a:pt x="6206955" y="0"/>
                </a:lnTo>
                <a:lnTo>
                  <a:pt x="6206955" y="5859312"/>
                </a:lnTo>
                <a:lnTo>
                  <a:pt x="0" y="585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66" r="0" b="-296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711276" y="7901011"/>
            <a:ext cx="3548024" cy="1774012"/>
          </a:xfrm>
          <a:custGeom>
            <a:avLst/>
            <a:gdLst/>
            <a:ahLst/>
            <a:cxnLst/>
            <a:rect r="r" b="b" t="t" l="l"/>
            <a:pathLst>
              <a:path h="1774012" w="3548024">
                <a:moveTo>
                  <a:pt x="0" y="0"/>
                </a:moveTo>
                <a:lnTo>
                  <a:pt x="3548024" y="0"/>
                </a:lnTo>
                <a:lnTo>
                  <a:pt x="3548024" y="1774012"/>
                </a:lnTo>
                <a:lnTo>
                  <a:pt x="0" y="17740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681846">
            <a:off x="2352289" y="3734931"/>
            <a:ext cx="369942" cy="369942"/>
          </a:xfrm>
          <a:custGeom>
            <a:avLst/>
            <a:gdLst/>
            <a:ahLst/>
            <a:cxnLst/>
            <a:rect r="r" b="b" t="t" l="l"/>
            <a:pathLst>
              <a:path h="369942" w="369942">
                <a:moveTo>
                  <a:pt x="0" y="0"/>
                </a:moveTo>
                <a:lnTo>
                  <a:pt x="369942" y="0"/>
                </a:lnTo>
                <a:lnTo>
                  <a:pt x="369942" y="369942"/>
                </a:lnTo>
                <a:lnTo>
                  <a:pt x="0" y="369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410996">
            <a:off x="4098722" y="4298572"/>
            <a:ext cx="455057" cy="404432"/>
          </a:xfrm>
          <a:custGeom>
            <a:avLst/>
            <a:gdLst/>
            <a:ahLst/>
            <a:cxnLst/>
            <a:rect r="r" b="b" t="t" l="l"/>
            <a:pathLst>
              <a:path h="404432" w="455057">
                <a:moveTo>
                  <a:pt x="0" y="0"/>
                </a:moveTo>
                <a:lnTo>
                  <a:pt x="455058" y="0"/>
                </a:lnTo>
                <a:lnTo>
                  <a:pt x="455058" y="404432"/>
                </a:lnTo>
                <a:lnTo>
                  <a:pt x="0" y="4044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489722">
            <a:off x="4807281" y="2735258"/>
            <a:ext cx="392733" cy="395701"/>
          </a:xfrm>
          <a:custGeom>
            <a:avLst/>
            <a:gdLst/>
            <a:ahLst/>
            <a:cxnLst/>
            <a:rect r="r" b="b" t="t" l="l"/>
            <a:pathLst>
              <a:path h="395701" w="392733">
                <a:moveTo>
                  <a:pt x="0" y="0"/>
                </a:moveTo>
                <a:lnTo>
                  <a:pt x="392733" y="0"/>
                </a:lnTo>
                <a:lnTo>
                  <a:pt x="392733" y="395701"/>
                </a:lnTo>
                <a:lnTo>
                  <a:pt x="0" y="39570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501490">
            <a:off x="2965307" y="2768202"/>
            <a:ext cx="423431" cy="426631"/>
          </a:xfrm>
          <a:custGeom>
            <a:avLst/>
            <a:gdLst/>
            <a:ahLst/>
            <a:cxnLst/>
            <a:rect r="r" b="b" t="t" l="l"/>
            <a:pathLst>
              <a:path h="426631" w="423431">
                <a:moveTo>
                  <a:pt x="0" y="0"/>
                </a:moveTo>
                <a:lnTo>
                  <a:pt x="423431" y="0"/>
                </a:lnTo>
                <a:lnTo>
                  <a:pt x="423431" y="426631"/>
                </a:lnTo>
                <a:lnTo>
                  <a:pt x="0" y="4266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9071225" y="2500289"/>
            <a:ext cx="5297229" cy="1568466"/>
            <a:chOff x="0" y="0"/>
            <a:chExt cx="7062972" cy="2091287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0"/>
              <a:ext cx="7062972" cy="4436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ZŁE PRAKTYKI NA BUDOWIE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613219"/>
              <a:ext cx="7062972" cy="1478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59"/>
                </a:lnSpc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WYKONYWANIE PRAC W WYKOPIE BEZ ZABEZPIECZENIA WNĘTRZA WYKOPU ORAZ BRAK BARIER LUB TAŚM CHRONIĄCYCH PRZED UPADKIEM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885552" y="4316405"/>
            <a:ext cx="5668574" cy="1654191"/>
            <a:chOff x="0" y="0"/>
            <a:chExt cx="7558098" cy="2205587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0" y="0"/>
              <a:ext cx="755809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SKUTKI NIEPRAWIDŁOWEGO DZIAŁANIA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1019619"/>
              <a:ext cx="7558098" cy="1185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ZASYPANIE PRACOWNIKÓW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TRWAŁE KALECTWO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MOŻLIWA ŚMIERĆ NA MIEJSCU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WPADNIĘCIE OSOBY DO WYKOPU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8807659" y="6218245"/>
            <a:ext cx="5976711" cy="1435116"/>
            <a:chOff x="0" y="0"/>
            <a:chExt cx="7968948" cy="1913487"/>
          </a:xfrm>
        </p:grpSpPr>
        <p:sp>
          <p:nvSpPr>
            <p:cNvPr name="TextBox 23" id="23"/>
            <p:cNvSpPr txBox="true"/>
            <p:nvPr/>
          </p:nvSpPr>
          <p:spPr>
            <a:xfrm rot="0">
              <a:off x="0" y="0"/>
              <a:ext cx="796894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PROPOZYCJA BEZPIECZNEGO ROZWIĄZANIA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1019619"/>
              <a:ext cx="7968948" cy="893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ODPOWIEDNIE ZABEZPIECZENIE WYKOPU (SKARPOWANIE, DESKOWANIE, SZALUNEK)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867" y="-701684"/>
            <a:ext cx="18567867" cy="18466588"/>
          </a:xfrm>
          <a:custGeom>
            <a:avLst/>
            <a:gdLst/>
            <a:ahLst/>
            <a:cxnLst/>
            <a:rect r="r" b="b" t="t" l="l"/>
            <a:pathLst>
              <a:path h="18466588" w="18567867">
                <a:moveTo>
                  <a:pt x="0" y="0"/>
                </a:moveTo>
                <a:lnTo>
                  <a:pt x="18567867" y="0"/>
                </a:lnTo>
                <a:lnTo>
                  <a:pt x="18567867" y="18466588"/>
                </a:lnTo>
                <a:lnTo>
                  <a:pt x="0" y="1846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33911" y="507762"/>
            <a:ext cx="7791485" cy="9271476"/>
            <a:chOff x="0" y="0"/>
            <a:chExt cx="3790950" cy="451104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l="-1741" t="0" r="-1741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72054" y="717804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2054" y="9258300"/>
            <a:ext cx="7315200" cy="310896"/>
          </a:xfrm>
          <a:custGeom>
            <a:avLst/>
            <a:gdLst/>
            <a:ahLst/>
            <a:cxnLst/>
            <a:rect r="r" b="b" t="t" l="l"/>
            <a:pathLst>
              <a:path h="310896" w="7315200">
                <a:moveTo>
                  <a:pt x="0" y="0"/>
                </a:moveTo>
                <a:lnTo>
                  <a:pt x="7315200" y="0"/>
                </a:lnTo>
                <a:lnTo>
                  <a:pt x="7315200" y="310896"/>
                </a:lnTo>
                <a:lnTo>
                  <a:pt x="0" y="310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5400000">
            <a:off x="3497575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5400000">
            <a:off x="-3467867" y="4968621"/>
            <a:ext cx="8229600" cy="349758"/>
          </a:xfrm>
          <a:custGeom>
            <a:avLst/>
            <a:gdLst/>
            <a:ahLst/>
            <a:cxnLst/>
            <a:rect r="r" b="b" t="t" l="l"/>
            <a:pathLst>
              <a:path h="349758" w="8229600">
                <a:moveTo>
                  <a:pt x="0" y="0"/>
                </a:moveTo>
                <a:lnTo>
                  <a:pt x="8229600" y="0"/>
                </a:lnTo>
                <a:lnTo>
                  <a:pt x="8229600" y="349758"/>
                </a:lnTo>
                <a:lnTo>
                  <a:pt x="0" y="349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77415" y="2213844"/>
            <a:ext cx="6206955" cy="5859313"/>
          </a:xfrm>
          <a:custGeom>
            <a:avLst/>
            <a:gdLst/>
            <a:ahLst/>
            <a:cxnLst/>
            <a:rect r="r" b="b" t="t" l="l"/>
            <a:pathLst>
              <a:path h="5859313" w="6206955">
                <a:moveTo>
                  <a:pt x="0" y="0"/>
                </a:moveTo>
                <a:lnTo>
                  <a:pt x="6206955" y="0"/>
                </a:lnTo>
                <a:lnTo>
                  <a:pt x="6206955" y="5859312"/>
                </a:lnTo>
                <a:lnTo>
                  <a:pt x="0" y="58593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66" r="0" b="-2966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197461" y="7696892"/>
            <a:ext cx="2082345" cy="2082345"/>
          </a:xfrm>
          <a:custGeom>
            <a:avLst/>
            <a:gdLst/>
            <a:ahLst/>
            <a:cxnLst/>
            <a:rect r="r" b="b" t="t" l="l"/>
            <a:pathLst>
              <a:path h="2082345" w="2082345">
                <a:moveTo>
                  <a:pt x="0" y="0"/>
                </a:moveTo>
                <a:lnTo>
                  <a:pt x="2082346" y="0"/>
                </a:lnTo>
                <a:lnTo>
                  <a:pt x="2082346" y="2082346"/>
                </a:lnTo>
                <a:lnTo>
                  <a:pt x="0" y="20823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9071225" y="2500289"/>
            <a:ext cx="5297229" cy="1568466"/>
            <a:chOff x="0" y="0"/>
            <a:chExt cx="7062972" cy="2091287"/>
          </a:xfrm>
        </p:grpSpPr>
        <p:sp>
          <p:nvSpPr>
            <p:cNvPr name="TextBox 13" id="13"/>
            <p:cNvSpPr txBox="true"/>
            <p:nvPr/>
          </p:nvSpPr>
          <p:spPr>
            <a:xfrm rot="0">
              <a:off x="0" y="0"/>
              <a:ext cx="7062972" cy="4436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ZŁE PRAKTYKI NA BUDOWIE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0" y="613219"/>
              <a:ext cx="7062972" cy="14780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59"/>
                </a:lnSpc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WYKONYWANIE PRAC NA WYSOKOŚCI BEZ ZASTOSOWANIA ZABEZPIECZEŃ ZBIOROWYCH ORAZ ŚRODKÓW OCHRONY INDYWIDUALNEJ (BRAK UPRZĘŻY ORAZ BALUSTRADY)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885552" y="4316405"/>
            <a:ext cx="5668574" cy="1654191"/>
            <a:chOff x="0" y="0"/>
            <a:chExt cx="7558098" cy="2205587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0"/>
              <a:ext cx="755809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SKUTKI NIEPRAWIDŁOWEGO DZIAŁANIA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019619"/>
              <a:ext cx="7558098" cy="11859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NADZIANIE SIĘ NA PRĘTY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GROŹNY UPADEK Z WYSOKOŚCI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MOŻLIWA ŚMIERĆ NA MIEJSCU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TRWAŁE KALECTWO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807659" y="6437320"/>
            <a:ext cx="5976711" cy="1216041"/>
            <a:chOff x="0" y="0"/>
            <a:chExt cx="7968948" cy="1621387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0"/>
              <a:ext cx="7968948" cy="8500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19"/>
                </a:lnSpc>
              </a:pPr>
              <a:r>
                <a:rPr lang="en-US" b="true" sz="2199" spc="409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PROPOZYCJA BEZPIECZNEGO ROZWIĄZANIA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1019619"/>
              <a:ext cx="7968948" cy="6017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ZASTOSOWANIE UPRZĘŻY </a:t>
              </a:r>
            </a:p>
            <a:p>
              <a:pPr algn="l" marL="345439" indent="-172720" lvl="1">
                <a:lnSpc>
                  <a:spcPts val="1759"/>
                </a:lnSpc>
                <a:buFont typeface="Arial"/>
                <a:buChar char="•"/>
              </a:pPr>
              <a:r>
                <a:rPr lang="en-US" sz="1599" spc="297">
                  <a:solidFill>
                    <a:srgbClr val="FFFFFF"/>
                  </a:solidFill>
                  <a:latin typeface="Gotham"/>
                  <a:ea typeface="Gotham"/>
                  <a:cs typeface="Gotham"/>
                  <a:sym typeface="Gotham"/>
                </a:rPr>
                <a:t>MONTAŻ RUSZTOWANIA </a:t>
              </a: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-681846">
            <a:off x="3305531" y="1643761"/>
            <a:ext cx="857641" cy="857641"/>
          </a:xfrm>
          <a:custGeom>
            <a:avLst/>
            <a:gdLst/>
            <a:ahLst/>
            <a:cxnLst/>
            <a:rect r="r" b="b" t="t" l="l"/>
            <a:pathLst>
              <a:path h="857641" w="857641">
                <a:moveTo>
                  <a:pt x="0" y="0"/>
                </a:moveTo>
                <a:lnTo>
                  <a:pt x="857641" y="0"/>
                </a:lnTo>
                <a:lnTo>
                  <a:pt x="857641" y="857642"/>
                </a:lnTo>
                <a:lnTo>
                  <a:pt x="0" y="857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754765">
            <a:off x="3350391" y="2577492"/>
            <a:ext cx="888870" cy="319993"/>
          </a:xfrm>
          <a:custGeom>
            <a:avLst/>
            <a:gdLst/>
            <a:ahLst/>
            <a:cxnLst/>
            <a:rect r="r" b="b" t="t" l="l"/>
            <a:pathLst>
              <a:path h="319993" w="888870">
                <a:moveTo>
                  <a:pt x="0" y="0"/>
                </a:moveTo>
                <a:lnTo>
                  <a:pt x="888870" y="0"/>
                </a:lnTo>
                <a:lnTo>
                  <a:pt x="888870" y="319993"/>
                </a:lnTo>
                <a:lnTo>
                  <a:pt x="0" y="3199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79867" y="-701684"/>
            <a:ext cx="18567867" cy="18466588"/>
          </a:xfrm>
          <a:custGeom>
            <a:avLst/>
            <a:gdLst/>
            <a:ahLst/>
            <a:cxnLst/>
            <a:rect r="r" b="b" t="t" l="l"/>
            <a:pathLst>
              <a:path h="18466588" w="18567867">
                <a:moveTo>
                  <a:pt x="0" y="0"/>
                </a:moveTo>
                <a:lnTo>
                  <a:pt x="18567867" y="0"/>
                </a:lnTo>
                <a:lnTo>
                  <a:pt x="18567867" y="18466588"/>
                </a:lnTo>
                <a:lnTo>
                  <a:pt x="0" y="18466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42001" y="811300"/>
            <a:ext cx="6275502" cy="8664400"/>
            <a:chOff x="0" y="0"/>
            <a:chExt cx="3790950" cy="523405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58750" y="184194"/>
              <a:ext cx="3473450" cy="4865665"/>
            </a:xfrm>
            <a:custGeom>
              <a:avLst/>
              <a:gdLst/>
              <a:ahLst/>
              <a:cxnLst/>
              <a:rect r="r" b="b" t="t" l="l"/>
              <a:pathLst>
                <a:path h="4865665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865665"/>
                  </a:lnTo>
                  <a:lnTo>
                    <a:pt x="0" y="4865665"/>
                  </a:lnTo>
                  <a:close/>
                </a:path>
              </a:pathLst>
            </a:custGeom>
            <a:blipFill>
              <a:blip r:embed="rId5"/>
              <a:stretch>
                <a:fillRect l="-5812" t="-3785" r="-6981" b="-3574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012498" y="811300"/>
            <a:ext cx="6275502" cy="8664400"/>
            <a:chOff x="0" y="0"/>
            <a:chExt cx="3790950" cy="523405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58750" y="184194"/>
              <a:ext cx="3473450" cy="4865665"/>
            </a:xfrm>
            <a:custGeom>
              <a:avLst/>
              <a:gdLst/>
              <a:ahLst/>
              <a:cxnLst/>
              <a:rect r="r" b="b" t="t" l="l"/>
              <a:pathLst>
                <a:path h="4865665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865665"/>
                  </a:lnTo>
                  <a:lnTo>
                    <a:pt x="0" y="4865665"/>
                  </a:lnTo>
                  <a:close/>
                </a:path>
              </a:pathLst>
            </a:custGeom>
            <a:blipFill>
              <a:blip r:embed="rId6"/>
              <a:stretch>
                <a:fillRect l="-5812" t="-3785" r="-6981" b="-3574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3891161" y="273993"/>
            <a:ext cx="10225810" cy="2248920"/>
          </a:xfrm>
          <a:custGeom>
            <a:avLst/>
            <a:gdLst/>
            <a:ahLst/>
            <a:cxnLst/>
            <a:rect r="r" b="b" t="t" l="l"/>
            <a:pathLst>
              <a:path h="2248920" w="10225810">
                <a:moveTo>
                  <a:pt x="0" y="0"/>
                </a:moveTo>
                <a:lnTo>
                  <a:pt x="10225811" y="0"/>
                </a:lnTo>
                <a:lnTo>
                  <a:pt x="10225811" y="2248919"/>
                </a:lnTo>
                <a:lnTo>
                  <a:pt x="0" y="22489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0773" r="0" b="-273925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5034593" y="2428428"/>
            <a:ext cx="7938946" cy="5864945"/>
            <a:chOff x="0" y="0"/>
            <a:chExt cx="4795815" cy="35429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00830" y="124681"/>
              <a:ext cx="4394156" cy="3293576"/>
            </a:xfrm>
            <a:custGeom>
              <a:avLst/>
              <a:gdLst/>
              <a:ahLst/>
              <a:cxnLst/>
              <a:rect r="r" b="b" t="t" l="l"/>
              <a:pathLst>
                <a:path h="3293576" w="4394156">
                  <a:moveTo>
                    <a:pt x="0" y="0"/>
                  </a:moveTo>
                  <a:lnTo>
                    <a:pt x="4394156" y="0"/>
                  </a:lnTo>
                  <a:lnTo>
                    <a:pt x="4394156" y="3293576"/>
                  </a:lnTo>
                  <a:lnTo>
                    <a:pt x="0" y="3293576"/>
                  </a:lnTo>
                  <a:close/>
                </a:path>
              </a:pathLst>
            </a:custGeom>
            <a:blipFill>
              <a:blip r:embed="rId8"/>
              <a:stretch>
                <a:fillRect l="-5562" t="-3785" r="-2561" b="-4405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3891161" y="483212"/>
            <a:ext cx="10225810" cy="1606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8"/>
              </a:lnSpc>
            </a:pPr>
            <a:r>
              <a:rPr lang="en-US" b="true" sz="5580" spc="1038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PRZYKŁADY DOBREJ PRAKTYKI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DAG1Mraqshg</dc:identifier>
  <dcterms:modified xsi:type="dcterms:W3CDTF">2011-08-01T06:04:30Z</dcterms:modified>
  <cp:revision>1</cp:revision>
  <dc:title>niebezpieczna budowa</dc:title>
</cp:coreProperties>
</file>