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13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E363ED-B73E-4AD1-A020-F86FFB508230}" type="doc">
      <dgm:prSet loTypeId="urn:microsoft.com/office/officeart/2008/layout/LinedList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7AD9786-59AD-4E66-BC3C-37F5758FD2E0}">
      <dgm:prSet/>
      <dgm:spPr/>
      <dgm:t>
        <a:bodyPr/>
        <a:lstStyle/>
        <a:p>
          <a:pPr algn="ctr">
            <a:defRPr cap="all"/>
          </a:pPr>
          <a:r>
            <a:rPr lang="pl-PL" baseline="0" dirty="0" err="1"/>
            <a:t>MICHał</a:t>
          </a:r>
          <a:r>
            <a:rPr lang="pl-PL" baseline="0" dirty="0"/>
            <a:t> Kowalczyk</a:t>
          </a:r>
        </a:p>
        <a:p>
          <a:pPr algn="ctr">
            <a:defRPr cap="all"/>
          </a:pPr>
          <a:r>
            <a:rPr lang="pl-PL" dirty="0"/>
            <a:t>Budownictwo st. Rok iv</a:t>
          </a:r>
          <a:endParaRPr lang="en-US" dirty="0"/>
        </a:p>
      </dgm:t>
    </dgm:pt>
    <dgm:pt modelId="{8A689008-FC37-40F3-9B6F-7BDE86AF47D5}" type="parTrans" cxnId="{49B8BBC1-F51F-4DB7-8725-8D4CBF461F5F}">
      <dgm:prSet/>
      <dgm:spPr/>
      <dgm:t>
        <a:bodyPr/>
        <a:lstStyle/>
        <a:p>
          <a:endParaRPr lang="en-US"/>
        </a:p>
      </dgm:t>
    </dgm:pt>
    <dgm:pt modelId="{13EB3417-D649-4D5F-9196-85F6507207CE}" type="sibTrans" cxnId="{49B8BBC1-F51F-4DB7-8725-8D4CBF461F5F}">
      <dgm:prSet/>
      <dgm:spPr/>
      <dgm:t>
        <a:bodyPr/>
        <a:lstStyle/>
        <a:p>
          <a:endParaRPr lang="en-US"/>
        </a:p>
      </dgm:t>
    </dgm:pt>
    <dgm:pt modelId="{66AC265A-FA97-4EF2-A389-C3E5FE0C5C28}">
      <dgm:prSet/>
      <dgm:spPr/>
      <dgm:t>
        <a:bodyPr/>
        <a:lstStyle/>
        <a:p>
          <a:pPr algn="ctr">
            <a:defRPr cap="all"/>
          </a:pPr>
          <a:r>
            <a:rPr lang="pl-PL" dirty="0"/>
            <a:t>ID: 164840</a:t>
          </a:r>
        </a:p>
        <a:p>
          <a:pPr algn="ctr">
            <a:defRPr cap="all"/>
          </a:pPr>
          <a:r>
            <a:rPr lang="pl-PL" dirty="0"/>
            <a:t>164840@student.uwm.edu.pl</a:t>
          </a:r>
          <a:endParaRPr lang="en-US" dirty="0"/>
        </a:p>
      </dgm:t>
    </dgm:pt>
    <dgm:pt modelId="{A1C12B2B-C376-406B-B247-EF0635143F75}" type="parTrans" cxnId="{07F87BF5-12D2-42FF-876B-EEE4CAB51C1F}">
      <dgm:prSet/>
      <dgm:spPr/>
      <dgm:t>
        <a:bodyPr/>
        <a:lstStyle/>
        <a:p>
          <a:endParaRPr lang="en-US"/>
        </a:p>
      </dgm:t>
    </dgm:pt>
    <dgm:pt modelId="{A6FB15AB-006B-4F6F-B1EA-62F24BF3B230}" type="sibTrans" cxnId="{07F87BF5-12D2-42FF-876B-EEE4CAB51C1F}">
      <dgm:prSet/>
      <dgm:spPr/>
      <dgm:t>
        <a:bodyPr/>
        <a:lstStyle/>
        <a:p>
          <a:endParaRPr lang="en-US"/>
        </a:p>
      </dgm:t>
    </dgm:pt>
    <dgm:pt modelId="{A808253D-1C72-4E90-A66D-8322D64397B5}" type="pres">
      <dgm:prSet presAssocID="{45E363ED-B73E-4AD1-A020-F86FFB508230}" presName="vert0" presStyleCnt="0">
        <dgm:presLayoutVars>
          <dgm:dir/>
          <dgm:animOne val="branch"/>
          <dgm:animLvl val="lvl"/>
        </dgm:presLayoutVars>
      </dgm:prSet>
      <dgm:spPr/>
    </dgm:pt>
    <dgm:pt modelId="{3A9970C6-F5ED-4D7D-B4AD-E93D8FC746A6}" type="pres">
      <dgm:prSet presAssocID="{E7AD9786-59AD-4E66-BC3C-37F5758FD2E0}" presName="thickLine" presStyleLbl="alignNode1" presStyleIdx="0" presStyleCnt="2"/>
      <dgm:spPr/>
    </dgm:pt>
    <dgm:pt modelId="{898917F8-DEAC-4139-8079-469BB45E94FC}" type="pres">
      <dgm:prSet presAssocID="{E7AD9786-59AD-4E66-BC3C-37F5758FD2E0}" presName="horz1" presStyleCnt="0"/>
      <dgm:spPr/>
    </dgm:pt>
    <dgm:pt modelId="{B6824183-C3E5-4F76-9D88-BAA32F6A84FE}" type="pres">
      <dgm:prSet presAssocID="{E7AD9786-59AD-4E66-BC3C-37F5758FD2E0}" presName="tx1" presStyleLbl="revTx" presStyleIdx="0" presStyleCnt="2"/>
      <dgm:spPr/>
    </dgm:pt>
    <dgm:pt modelId="{A43F6E43-A03B-4005-B879-5B4759DCEC9C}" type="pres">
      <dgm:prSet presAssocID="{E7AD9786-59AD-4E66-BC3C-37F5758FD2E0}" presName="vert1" presStyleCnt="0"/>
      <dgm:spPr/>
    </dgm:pt>
    <dgm:pt modelId="{7996267D-D248-4FA3-98E4-5C48365BABC2}" type="pres">
      <dgm:prSet presAssocID="{66AC265A-FA97-4EF2-A389-C3E5FE0C5C28}" presName="thickLine" presStyleLbl="alignNode1" presStyleIdx="1" presStyleCnt="2"/>
      <dgm:spPr/>
    </dgm:pt>
    <dgm:pt modelId="{0FCF27D6-EE4E-4080-A601-80AC66EBC98E}" type="pres">
      <dgm:prSet presAssocID="{66AC265A-FA97-4EF2-A389-C3E5FE0C5C28}" presName="horz1" presStyleCnt="0"/>
      <dgm:spPr/>
    </dgm:pt>
    <dgm:pt modelId="{70BAC730-1B3C-4F58-A73F-B80F1032BDAA}" type="pres">
      <dgm:prSet presAssocID="{66AC265A-FA97-4EF2-A389-C3E5FE0C5C28}" presName="tx1" presStyleLbl="revTx" presStyleIdx="1" presStyleCnt="2"/>
      <dgm:spPr/>
    </dgm:pt>
    <dgm:pt modelId="{E154F983-DBF2-4F6C-9C08-386E5F27A38A}" type="pres">
      <dgm:prSet presAssocID="{66AC265A-FA97-4EF2-A389-C3E5FE0C5C28}" presName="vert1" presStyleCnt="0"/>
      <dgm:spPr/>
    </dgm:pt>
  </dgm:ptLst>
  <dgm:cxnLst>
    <dgm:cxn modelId="{485F3123-CA5C-4C03-9EF4-3E8368A19F9B}" type="presOf" srcId="{45E363ED-B73E-4AD1-A020-F86FFB508230}" destId="{A808253D-1C72-4E90-A66D-8322D64397B5}" srcOrd="0" destOrd="0" presId="urn:microsoft.com/office/officeart/2008/layout/LinedList"/>
    <dgm:cxn modelId="{33EC6C5D-1442-49BB-AFCA-35D15C87610E}" type="presOf" srcId="{66AC265A-FA97-4EF2-A389-C3E5FE0C5C28}" destId="{70BAC730-1B3C-4F58-A73F-B80F1032BDAA}" srcOrd="0" destOrd="0" presId="urn:microsoft.com/office/officeart/2008/layout/LinedList"/>
    <dgm:cxn modelId="{49B8BBC1-F51F-4DB7-8725-8D4CBF461F5F}" srcId="{45E363ED-B73E-4AD1-A020-F86FFB508230}" destId="{E7AD9786-59AD-4E66-BC3C-37F5758FD2E0}" srcOrd="0" destOrd="0" parTransId="{8A689008-FC37-40F3-9B6F-7BDE86AF47D5}" sibTransId="{13EB3417-D649-4D5F-9196-85F6507207CE}"/>
    <dgm:cxn modelId="{1073F2D2-B731-46E3-B63D-1B1CA2B49E5A}" type="presOf" srcId="{E7AD9786-59AD-4E66-BC3C-37F5758FD2E0}" destId="{B6824183-C3E5-4F76-9D88-BAA32F6A84FE}" srcOrd="0" destOrd="0" presId="urn:microsoft.com/office/officeart/2008/layout/LinedList"/>
    <dgm:cxn modelId="{07F87BF5-12D2-42FF-876B-EEE4CAB51C1F}" srcId="{45E363ED-B73E-4AD1-A020-F86FFB508230}" destId="{66AC265A-FA97-4EF2-A389-C3E5FE0C5C28}" srcOrd="1" destOrd="0" parTransId="{A1C12B2B-C376-406B-B247-EF0635143F75}" sibTransId="{A6FB15AB-006B-4F6F-B1EA-62F24BF3B230}"/>
    <dgm:cxn modelId="{8534AFE2-B5BC-48A5-8A6D-F10823E487F4}" type="presParOf" srcId="{A808253D-1C72-4E90-A66D-8322D64397B5}" destId="{3A9970C6-F5ED-4D7D-B4AD-E93D8FC746A6}" srcOrd="0" destOrd="0" presId="urn:microsoft.com/office/officeart/2008/layout/LinedList"/>
    <dgm:cxn modelId="{1B949BAF-C59E-409D-B43B-260114DE3BF1}" type="presParOf" srcId="{A808253D-1C72-4E90-A66D-8322D64397B5}" destId="{898917F8-DEAC-4139-8079-469BB45E94FC}" srcOrd="1" destOrd="0" presId="urn:microsoft.com/office/officeart/2008/layout/LinedList"/>
    <dgm:cxn modelId="{ED4BD8B7-DBD9-4670-81C6-C3E0EC88F535}" type="presParOf" srcId="{898917F8-DEAC-4139-8079-469BB45E94FC}" destId="{B6824183-C3E5-4F76-9D88-BAA32F6A84FE}" srcOrd="0" destOrd="0" presId="urn:microsoft.com/office/officeart/2008/layout/LinedList"/>
    <dgm:cxn modelId="{A96B794C-6F27-4C22-8B8E-8D4C734E0FB3}" type="presParOf" srcId="{898917F8-DEAC-4139-8079-469BB45E94FC}" destId="{A43F6E43-A03B-4005-B879-5B4759DCEC9C}" srcOrd="1" destOrd="0" presId="urn:microsoft.com/office/officeart/2008/layout/LinedList"/>
    <dgm:cxn modelId="{DA648048-288A-42A8-9658-C49D33ED98CC}" type="presParOf" srcId="{A808253D-1C72-4E90-A66D-8322D64397B5}" destId="{7996267D-D248-4FA3-98E4-5C48365BABC2}" srcOrd="2" destOrd="0" presId="urn:microsoft.com/office/officeart/2008/layout/LinedList"/>
    <dgm:cxn modelId="{B0C24300-9156-4EE0-A53B-C4D1038DB056}" type="presParOf" srcId="{A808253D-1C72-4E90-A66D-8322D64397B5}" destId="{0FCF27D6-EE4E-4080-A601-80AC66EBC98E}" srcOrd="3" destOrd="0" presId="urn:microsoft.com/office/officeart/2008/layout/LinedList"/>
    <dgm:cxn modelId="{AA12FE13-D5B0-47FC-9184-D23486D9E12A}" type="presParOf" srcId="{0FCF27D6-EE4E-4080-A601-80AC66EBC98E}" destId="{70BAC730-1B3C-4F58-A73F-B80F1032BDAA}" srcOrd="0" destOrd="0" presId="urn:microsoft.com/office/officeart/2008/layout/LinedList"/>
    <dgm:cxn modelId="{8E22A4D9-7DC1-490B-BF60-FCC6248CA2CF}" type="presParOf" srcId="{0FCF27D6-EE4E-4080-A601-80AC66EBC98E}" destId="{E154F983-DBF2-4F6C-9C08-386E5F27A38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9970C6-F5ED-4D7D-B4AD-E93D8FC746A6}">
      <dsp:nvSpPr>
        <dsp:cNvPr id="0" name=""/>
        <dsp:cNvSpPr/>
      </dsp:nvSpPr>
      <dsp:spPr>
        <a:xfrm>
          <a:off x="0" y="0"/>
          <a:ext cx="431974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6824183-C3E5-4F76-9D88-BAA32F6A84FE}">
      <dsp:nvSpPr>
        <dsp:cNvPr id="0" name=""/>
        <dsp:cNvSpPr/>
      </dsp:nvSpPr>
      <dsp:spPr>
        <a:xfrm>
          <a:off x="0" y="0"/>
          <a:ext cx="4319742" cy="2270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l-PL" sz="2600" kern="1200" baseline="0" dirty="0" err="1"/>
            <a:t>MICHał</a:t>
          </a:r>
          <a:r>
            <a:rPr lang="pl-PL" sz="2600" kern="1200" baseline="0" dirty="0"/>
            <a:t> Kowalczyk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l-PL" sz="2600" kern="1200" dirty="0"/>
            <a:t>Budownictwo st. Rok iv</a:t>
          </a:r>
          <a:endParaRPr lang="en-US" sz="2600" kern="1200" dirty="0"/>
        </a:p>
      </dsp:txBody>
      <dsp:txXfrm>
        <a:off x="0" y="0"/>
        <a:ext cx="4319742" cy="2270123"/>
      </dsp:txXfrm>
    </dsp:sp>
    <dsp:sp modelId="{7996267D-D248-4FA3-98E4-5C48365BABC2}">
      <dsp:nvSpPr>
        <dsp:cNvPr id="0" name=""/>
        <dsp:cNvSpPr/>
      </dsp:nvSpPr>
      <dsp:spPr>
        <a:xfrm>
          <a:off x="0" y="2270123"/>
          <a:ext cx="4319742" cy="0"/>
        </a:xfrm>
        <a:prstGeom prst="line">
          <a:avLst/>
        </a:prstGeom>
        <a:solidFill>
          <a:schemeClr val="accent2">
            <a:hueOff val="3599988"/>
            <a:satOff val="-1850"/>
            <a:lumOff val="-4706"/>
            <a:alphaOff val="0"/>
          </a:schemeClr>
        </a:solidFill>
        <a:ln w="19050" cap="flat" cmpd="sng" algn="ctr">
          <a:solidFill>
            <a:schemeClr val="accent2">
              <a:hueOff val="3599988"/>
              <a:satOff val="-1850"/>
              <a:lumOff val="-4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0BAC730-1B3C-4F58-A73F-B80F1032BDAA}">
      <dsp:nvSpPr>
        <dsp:cNvPr id="0" name=""/>
        <dsp:cNvSpPr/>
      </dsp:nvSpPr>
      <dsp:spPr>
        <a:xfrm>
          <a:off x="0" y="2270123"/>
          <a:ext cx="4319742" cy="2270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l-PL" sz="2600" kern="1200" dirty="0"/>
            <a:t>ID: 164840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l-PL" sz="2600" kern="1200" dirty="0"/>
            <a:t>164840@student.uwm.edu.pl</a:t>
          </a:r>
          <a:endParaRPr lang="en-US" sz="2600" kern="1200" dirty="0"/>
        </a:p>
      </dsp:txBody>
      <dsp:txXfrm>
        <a:off x="0" y="2270123"/>
        <a:ext cx="4319742" cy="22701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86844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276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350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78165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067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527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110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8825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0258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946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909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794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223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072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629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735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68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37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pl-PL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923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9.png"/><Relationship Id="rId4" Type="http://schemas.openxmlformats.org/officeDocument/2006/relationships/diagramData" Target="../diagrams/data1.xml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C886762-16F0-4868-B83A-261746214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0" name="Freeform 11">
            <a:extLst>
              <a:ext uri="{FF2B5EF4-FFF2-40B4-BE49-F238E27FC236}">
                <a16:creationId xmlns:a16="http://schemas.microsoft.com/office/drawing/2014/main" id="{D2B54B4E-3454-4B76-B85A-8512B7729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906" y="0"/>
            <a:ext cx="8762857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7EFFE965-5586-4889-A74D-3A6080D04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8496942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14" name="Freeform 25">
            <a:extLst>
              <a:ext uri="{FF2B5EF4-FFF2-40B4-BE49-F238E27FC236}">
                <a16:creationId xmlns:a16="http://schemas.microsoft.com/office/drawing/2014/main" id="{5BC4125D-18D9-4A65-82B6-C24FE9434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539684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A86DE327-0F45-4F54-BB6C-68A093CE5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21350" y="293317"/>
            <a:ext cx="8525337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pl-PL"/>
          </a:p>
        </p:txBody>
      </p:sp>
      <p:sp>
        <p:nvSpPr>
          <p:cNvPr id="18" name="5-Point Star 24">
            <a:extLst>
              <a:ext uri="{FF2B5EF4-FFF2-40B4-BE49-F238E27FC236}">
                <a16:creationId xmlns:a16="http://schemas.microsoft.com/office/drawing/2014/main" id="{795857C2-E6E7-405A-B5A3-4DE3B50A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3166038" y="5111356"/>
            <a:ext cx="386540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pic>
        <p:nvPicPr>
          <p:cNvPr id="4" name="Picture 3" descr="An open bathroom door">
            <a:extLst>
              <a:ext uri="{FF2B5EF4-FFF2-40B4-BE49-F238E27FC236}">
                <a16:creationId xmlns:a16="http://schemas.microsoft.com/office/drawing/2014/main" id="{C2782918-EA2C-831E-8BCC-47BCC3C40B4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1334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BF37E64-678E-4AAC-82EB-281D0E37B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40505"/>
            <a:ext cx="6924174" cy="241668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802" y="3593432"/>
            <a:ext cx="5826055" cy="119513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>
                <a:solidFill>
                  <a:schemeClr val="tx1"/>
                </a:solidFill>
              </a:rPr>
              <a:t>Styropianowy filar bezpieczeństwa</a:t>
            </a:r>
          </a:p>
        </p:txBody>
      </p:sp>
      <p:sp>
        <p:nvSpPr>
          <p:cNvPr id="22" name="5-Point Star 12">
            <a:extLst>
              <a:ext uri="{FF2B5EF4-FFF2-40B4-BE49-F238E27FC236}">
                <a16:creationId xmlns:a16="http://schemas.microsoft.com/office/drawing/2014/main" id="{3F315017-1C57-42D9-9FFB-A9CFD97F95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7692" y="3874678"/>
            <a:ext cx="591206" cy="730476"/>
          </a:xfrm>
          <a:prstGeom prst="star5">
            <a:avLst>
              <a:gd name="adj" fmla="val 25889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79" y="467247"/>
            <a:ext cx="7797662" cy="1151965"/>
          </a:xfrm>
        </p:spPr>
        <p:txBody>
          <a:bodyPr/>
          <a:lstStyle/>
          <a:p>
            <a:r>
              <a:rPr dirty="0" err="1"/>
              <a:t>Zdjęcie</a:t>
            </a:r>
            <a:r>
              <a:rPr dirty="0"/>
              <a:t> z </a:t>
            </a:r>
            <a:r>
              <a:rPr dirty="0" err="1"/>
              <a:t>budowy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79" y="1958868"/>
            <a:ext cx="4545605" cy="2816422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 </a:t>
            </a:r>
            <a:r>
              <a:rPr dirty="0" err="1"/>
              <a:t>Przykład</a:t>
            </a:r>
            <a:r>
              <a:rPr dirty="0"/>
              <a:t> </a:t>
            </a:r>
            <a:r>
              <a:rPr dirty="0" err="1"/>
              <a:t>złej</a:t>
            </a:r>
            <a:r>
              <a:rPr dirty="0"/>
              <a:t> </a:t>
            </a:r>
            <a:r>
              <a:rPr dirty="0" err="1"/>
              <a:t>praktyki</a:t>
            </a:r>
            <a:r>
              <a:rPr dirty="0"/>
              <a:t> – </a:t>
            </a:r>
            <a:r>
              <a:rPr dirty="0" err="1"/>
              <a:t>rusztowanie</a:t>
            </a:r>
            <a:r>
              <a:rPr dirty="0"/>
              <a:t> </a:t>
            </a:r>
            <a:r>
              <a:rPr dirty="0" err="1"/>
              <a:t>oparte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styropianie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taśmie</a:t>
            </a:r>
            <a:r>
              <a:rPr dirty="0"/>
              <a:t>.</a:t>
            </a:r>
          </a:p>
        </p:txBody>
      </p:sp>
      <p:pic>
        <p:nvPicPr>
          <p:cNvPr id="4" name="Picture 3" descr="nbb zdjec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4075" y="127591"/>
            <a:ext cx="4467246" cy="647522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4965" y="529832"/>
            <a:ext cx="7797662" cy="1151965"/>
          </a:xfrm>
        </p:spPr>
        <p:txBody>
          <a:bodyPr/>
          <a:lstStyle/>
          <a:p>
            <a:r>
              <a:rPr dirty="0" err="1"/>
              <a:t>Propozycja</a:t>
            </a:r>
            <a:r>
              <a:rPr dirty="0"/>
              <a:t> </a:t>
            </a:r>
            <a:r>
              <a:rPr dirty="0" err="1"/>
              <a:t>edukacyjna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1" y="1837766"/>
            <a:ext cx="7797662" cy="3311189"/>
          </a:xfrm>
        </p:spPr>
        <p:txBody>
          <a:bodyPr/>
          <a:lstStyle/>
          <a:p>
            <a:pPr marL="0" indent="0" algn="ctr">
              <a:buNone/>
            </a:pPr>
            <a:r>
              <a:rPr dirty="0" err="1"/>
              <a:t>Zdjęcie</a:t>
            </a:r>
            <a:r>
              <a:rPr dirty="0"/>
              <a:t> </a:t>
            </a:r>
            <a:r>
              <a:rPr dirty="0" err="1"/>
              <a:t>może</a:t>
            </a:r>
            <a:r>
              <a:rPr dirty="0"/>
              <a:t> </a:t>
            </a:r>
            <a:r>
              <a:rPr dirty="0" err="1"/>
              <a:t>być</a:t>
            </a:r>
            <a:r>
              <a:rPr dirty="0"/>
              <a:t> </a:t>
            </a:r>
            <a:r>
              <a:rPr dirty="0" err="1"/>
              <a:t>wykorzystywane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szkoleniach</a:t>
            </a:r>
            <a:r>
              <a:rPr dirty="0"/>
              <a:t> BHP </a:t>
            </a:r>
            <a:r>
              <a:rPr dirty="0" err="1"/>
              <a:t>jako</a:t>
            </a:r>
            <a:r>
              <a:rPr dirty="0"/>
              <a:t> </a:t>
            </a:r>
            <a:r>
              <a:rPr dirty="0" err="1"/>
              <a:t>przykład</a:t>
            </a:r>
            <a:r>
              <a:rPr dirty="0"/>
              <a:t> </a:t>
            </a:r>
            <a:r>
              <a:rPr dirty="0" err="1"/>
              <a:t>błędów</a:t>
            </a:r>
            <a:r>
              <a:rPr dirty="0"/>
              <a:t> </a:t>
            </a:r>
            <a:r>
              <a:rPr dirty="0" err="1"/>
              <a:t>organizacyjnych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braku</a:t>
            </a:r>
            <a:r>
              <a:rPr dirty="0"/>
              <a:t> </a:t>
            </a:r>
            <a:r>
              <a:rPr dirty="0" err="1"/>
              <a:t>kontroli</a:t>
            </a:r>
            <a:r>
              <a:rPr dirty="0"/>
              <a:t> </a:t>
            </a:r>
            <a:r>
              <a:rPr dirty="0" err="1"/>
              <a:t>technicznej</a:t>
            </a:r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1A8CDCA-EC58-40B4-9F17-A7B613A32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0" name="Freeform 11">
            <a:extLst>
              <a:ext uri="{FF2B5EF4-FFF2-40B4-BE49-F238E27FC236}">
                <a16:creationId xmlns:a16="http://schemas.microsoft.com/office/drawing/2014/main" id="{DBC44137-B240-488D-B88F-9D266FACA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906" y="0"/>
            <a:ext cx="8762857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70FFA344-365C-4944-848F-8B966C335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8496942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14" name="Freeform 25">
            <a:extLst>
              <a:ext uri="{FF2B5EF4-FFF2-40B4-BE49-F238E27FC236}">
                <a16:creationId xmlns:a16="http://schemas.microsoft.com/office/drawing/2014/main" id="{D73EBEE6-2E8A-47F3-ADCA-5C0A95C36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539684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47525714-3E1C-46F0-A17D-D3BE3D221F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21350" y="293317"/>
            <a:ext cx="8525337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pl-PL"/>
          </a:p>
        </p:txBody>
      </p:sp>
      <p:sp>
        <p:nvSpPr>
          <p:cNvPr id="18" name="5-Point Star 24">
            <a:extLst>
              <a:ext uri="{FF2B5EF4-FFF2-40B4-BE49-F238E27FC236}">
                <a16:creationId xmlns:a16="http://schemas.microsoft.com/office/drawing/2014/main" id="{B178D758-A5E1-416F-9966-F71730470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3166038" y="5111356"/>
            <a:ext cx="386540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B28D430-56EA-45B9-8632-927BEBF02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22" name="Freeform: Shape 21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643467"/>
            <a:ext cx="8178800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noFill/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24" name="5-Point Star 24">
            <a:extLst>
              <a:ext uri="{FF2B5EF4-FFF2-40B4-BE49-F238E27FC236}">
                <a16:creationId xmlns:a16="http://schemas.microsoft.com/office/drawing/2014/main" id="{B15DEAD7-09E6-42D9-9D03-43E6EA3E0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7258" y="3748085"/>
            <a:ext cx="189483" cy="252644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408" y="648473"/>
            <a:ext cx="7381181" cy="264600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 err="1"/>
              <a:t>Przesłanie</a:t>
            </a:r>
            <a:endParaRPr lang="en-US" sz="5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805" y="4058557"/>
            <a:ext cx="7381181" cy="190681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Bezpieczeństwo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nie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kosztuje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–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brak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bezpieczeństwa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kosztuje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wszystko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1A8CDCA-EC58-40B4-9F17-A7B613A32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0" name="Freeform 11">
            <a:extLst>
              <a:ext uri="{FF2B5EF4-FFF2-40B4-BE49-F238E27FC236}">
                <a16:creationId xmlns:a16="http://schemas.microsoft.com/office/drawing/2014/main" id="{DBC44137-B240-488D-B88F-9D266FACA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906" y="0"/>
            <a:ext cx="8762857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70FFA344-365C-4944-848F-8B966C335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8496942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14" name="Freeform 25">
            <a:extLst>
              <a:ext uri="{FF2B5EF4-FFF2-40B4-BE49-F238E27FC236}">
                <a16:creationId xmlns:a16="http://schemas.microsoft.com/office/drawing/2014/main" id="{D73EBEE6-2E8A-47F3-ADCA-5C0A95C36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539684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47525714-3E1C-46F0-A17D-D3BE3D221F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21350" y="293317"/>
            <a:ext cx="8525337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pl-PL"/>
          </a:p>
        </p:txBody>
      </p:sp>
      <p:sp>
        <p:nvSpPr>
          <p:cNvPr id="18" name="5-Point Star 24">
            <a:extLst>
              <a:ext uri="{FF2B5EF4-FFF2-40B4-BE49-F238E27FC236}">
                <a16:creationId xmlns:a16="http://schemas.microsoft.com/office/drawing/2014/main" id="{B178D758-A5E1-416F-9966-F71730470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3166038" y="5111356"/>
            <a:ext cx="386540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B28D430-56EA-45B9-8632-927BEBF02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22" name="Freeform: Shape 21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643467"/>
            <a:ext cx="8178800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noFill/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24" name="5-Point Star 24">
            <a:extLst>
              <a:ext uri="{FF2B5EF4-FFF2-40B4-BE49-F238E27FC236}">
                <a16:creationId xmlns:a16="http://schemas.microsoft.com/office/drawing/2014/main" id="{B15DEAD7-09E6-42D9-9D03-43E6EA3E0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7258" y="3748085"/>
            <a:ext cx="189483" cy="252644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5" y="373592"/>
            <a:ext cx="7381181" cy="264600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 err="1"/>
              <a:t>Podsumowanie</a:t>
            </a:r>
            <a:endParaRPr lang="en-US" sz="5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805" y="4187319"/>
            <a:ext cx="7381181" cy="190681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Każdy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element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rusztowania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to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potencjalny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ratunek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lub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zagrożenie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–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wybór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należy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do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nas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0A9C49B-76D8-4E9B-B430-D1ADF40F1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F88A5712-2FE0-4DD4-BDC6-099EA378A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984964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23" name="Freeform 9">
            <a:extLst>
              <a:ext uri="{FF2B5EF4-FFF2-40B4-BE49-F238E27FC236}">
                <a16:creationId xmlns:a16="http://schemas.microsoft.com/office/drawing/2014/main" id="{448E5503-E0F8-4B94-81A3-B1FA57623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9047" y="0"/>
            <a:ext cx="8829967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pl-PL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E54F896-85E7-4403-9E37-1B004731F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3490722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02" y="-645059"/>
            <a:ext cx="3713617" cy="4411301"/>
          </a:xfrm>
        </p:spPr>
        <p:txBody>
          <a:bodyPr>
            <a:normAutofit/>
          </a:bodyPr>
          <a:lstStyle/>
          <a:p>
            <a:r>
              <a:rPr lang="pl-PL" sz="4200" dirty="0">
                <a:solidFill>
                  <a:srgbClr val="FFFFFF"/>
                </a:solidFill>
              </a:rPr>
              <a:t>Autor pracy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7600A92-444E-4AA5-020C-706BA0055A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4245669"/>
              </p:ext>
            </p:extLst>
          </p:nvPr>
        </p:nvGraphicFramePr>
        <p:xfrm>
          <a:off x="3976983" y="874825"/>
          <a:ext cx="4319742" cy="4540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8" name="Picture 4" descr="Identyfikacja wizualna | Uniwersytet Warmińsko-Mazurski w Olsztynie">
            <a:extLst>
              <a:ext uri="{FF2B5EF4-FFF2-40B4-BE49-F238E27FC236}">
                <a16:creationId xmlns:a16="http://schemas.microsoft.com/office/drawing/2014/main" id="{C75FC45F-B074-8189-C2A0-8B8ECF896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918" y="4435975"/>
            <a:ext cx="1547200" cy="154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51B4D6ED-87CC-FB94-31A5-994ACD86B47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0893" y="2252361"/>
            <a:ext cx="1952898" cy="191479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7305" y="712874"/>
            <a:ext cx="7797662" cy="1151965"/>
          </a:xfrm>
        </p:spPr>
        <p:txBody>
          <a:bodyPr/>
          <a:lstStyle/>
          <a:p>
            <a:r>
              <a:rPr dirty="0" err="1"/>
              <a:t>Inspiracja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 err="1"/>
              <a:t>Fotografia</a:t>
            </a:r>
            <a:r>
              <a:rPr dirty="0"/>
              <a:t> </a:t>
            </a:r>
            <a:r>
              <a:rPr dirty="0" err="1"/>
              <a:t>przedstawia</a:t>
            </a:r>
            <a:r>
              <a:rPr dirty="0"/>
              <a:t> </a:t>
            </a:r>
            <a:r>
              <a:rPr dirty="0" err="1"/>
              <a:t>rusztowanie</a:t>
            </a:r>
            <a:r>
              <a:rPr dirty="0"/>
              <a:t> </a:t>
            </a:r>
            <a:r>
              <a:rPr dirty="0" err="1"/>
              <a:t>ustawione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paczkach</a:t>
            </a:r>
            <a:r>
              <a:rPr dirty="0"/>
              <a:t> </a:t>
            </a:r>
            <a:r>
              <a:rPr dirty="0" err="1"/>
              <a:t>styropianu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zabezpieczone</a:t>
            </a:r>
            <a:r>
              <a:rPr dirty="0"/>
              <a:t> </a:t>
            </a:r>
            <a:r>
              <a:rPr dirty="0" err="1"/>
              <a:t>taśmą</a:t>
            </a:r>
            <a:r>
              <a:rPr dirty="0"/>
              <a:t> – </a:t>
            </a:r>
            <a:r>
              <a:rPr dirty="0" err="1"/>
              <a:t>przykład</a:t>
            </a:r>
            <a:r>
              <a:rPr dirty="0"/>
              <a:t> </a:t>
            </a:r>
            <a:r>
              <a:rPr dirty="0" err="1"/>
              <a:t>prowizorycznych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niebezpiecznych</a:t>
            </a:r>
            <a:r>
              <a:rPr dirty="0"/>
              <a:t> </a:t>
            </a:r>
            <a:r>
              <a:rPr dirty="0" err="1"/>
              <a:t>rozwiązań</a:t>
            </a:r>
            <a:r>
              <a:rPr dirty="0"/>
              <a:t> </a:t>
            </a:r>
            <a:r>
              <a:rPr dirty="0" err="1"/>
              <a:t>spotykanych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budowie</a:t>
            </a:r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0233" y="848763"/>
            <a:ext cx="7797662" cy="1151965"/>
          </a:xfrm>
        </p:spPr>
        <p:txBody>
          <a:bodyPr/>
          <a:lstStyle/>
          <a:p>
            <a:r>
              <a:rPr dirty="0" err="1"/>
              <a:t>Dlaczego</a:t>
            </a:r>
            <a:r>
              <a:rPr dirty="0"/>
              <a:t> ta </a:t>
            </a:r>
            <a:r>
              <a:rPr dirty="0" err="1"/>
              <a:t>praca</a:t>
            </a:r>
            <a:r>
              <a:rPr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1" y="1798379"/>
            <a:ext cx="7797662" cy="3311189"/>
          </a:xfrm>
        </p:spPr>
        <p:txBody>
          <a:bodyPr/>
          <a:lstStyle/>
          <a:p>
            <a:pPr marL="0" indent="0">
              <a:buNone/>
            </a:pPr>
            <a:r>
              <a:rPr dirty="0" err="1"/>
              <a:t>Zgłoszona</a:t>
            </a:r>
            <a:r>
              <a:rPr dirty="0"/>
              <a:t>, aby </a:t>
            </a:r>
            <a:r>
              <a:rPr dirty="0" err="1"/>
              <a:t>zwrócić</a:t>
            </a:r>
            <a:r>
              <a:rPr dirty="0"/>
              <a:t> </a:t>
            </a:r>
            <a:r>
              <a:rPr dirty="0" err="1"/>
              <a:t>uwagę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bagatelizowanie</a:t>
            </a:r>
            <a:r>
              <a:rPr dirty="0"/>
              <a:t> </a:t>
            </a:r>
            <a:r>
              <a:rPr dirty="0" err="1"/>
              <a:t>zasad</a:t>
            </a:r>
            <a:r>
              <a:rPr dirty="0"/>
              <a:t> BHP w </a:t>
            </a:r>
            <a:r>
              <a:rPr dirty="0" err="1"/>
              <a:t>imię</a:t>
            </a:r>
            <a:r>
              <a:rPr dirty="0"/>
              <a:t> </a:t>
            </a:r>
            <a:r>
              <a:rPr dirty="0" err="1"/>
              <a:t>oszczędności</a:t>
            </a:r>
            <a:r>
              <a:rPr dirty="0"/>
              <a:t> </a:t>
            </a:r>
            <a:r>
              <a:rPr dirty="0" err="1"/>
              <a:t>czasu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materiałów</a:t>
            </a:r>
            <a:r>
              <a:rPr dirty="0"/>
              <a:t>. To </a:t>
            </a:r>
            <a:r>
              <a:rPr dirty="0" err="1"/>
              <a:t>ostrzeżenie</a:t>
            </a:r>
            <a:r>
              <a:rPr dirty="0"/>
              <a:t>, </a:t>
            </a:r>
            <a:r>
              <a:rPr dirty="0" err="1"/>
              <a:t>że</a:t>
            </a:r>
            <a:r>
              <a:rPr dirty="0"/>
              <a:t> </a:t>
            </a:r>
            <a:r>
              <a:rPr dirty="0" err="1"/>
              <a:t>chwila</a:t>
            </a:r>
            <a:r>
              <a:rPr dirty="0"/>
              <a:t> </a:t>
            </a:r>
            <a:r>
              <a:rPr dirty="0" err="1"/>
              <a:t>pośpiechu</a:t>
            </a:r>
            <a:r>
              <a:rPr dirty="0"/>
              <a:t> </a:t>
            </a:r>
            <a:r>
              <a:rPr dirty="0" err="1"/>
              <a:t>może</a:t>
            </a:r>
            <a:r>
              <a:rPr dirty="0"/>
              <a:t> </a:t>
            </a:r>
            <a:r>
              <a:rPr dirty="0" err="1"/>
              <a:t>kosztować</a:t>
            </a:r>
            <a:r>
              <a:rPr dirty="0"/>
              <a:t> </a:t>
            </a:r>
            <a:r>
              <a:rPr dirty="0" err="1"/>
              <a:t>zdrowie</a:t>
            </a:r>
            <a:r>
              <a:rPr dirty="0"/>
              <a:t> </a:t>
            </a:r>
            <a:r>
              <a:rPr dirty="0" err="1"/>
              <a:t>lub</a:t>
            </a:r>
            <a:r>
              <a:rPr dirty="0"/>
              <a:t> </a:t>
            </a:r>
            <a:r>
              <a:rPr dirty="0" err="1"/>
              <a:t>życie</a:t>
            </a:r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9321" y="712874"/>
            <a:ext cx="7797662" cy="1151965"/>
          </a:xfrm>
        </p:spPr>
        <p:txBody>
          <a:bodyPr/>
          <a:lstStyle/>
          <a:p>
            <a:r>
              <a:rPr dirty="0" err="1"/>
              <a:t>Opis</a:t>
            </a:r>
            <a:r>
              <a:rPr dirty="0"/>
              <a:t> </a:t>
            </a:r>
            <a:r>
              <a:rPr dirty="0" err="1"/>
              <a:t>błędu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1" y="1565456"/>
            <a:ext cx="7797662" cy="3311189"/>
          </a:xfrm>
        </p:spPr>
        <p:txBody>
          <a:bodyPr/>
          <a:lstStyle/>
          <a:p>
            <a:pPr marL="0" indent="0">
              <a:buNone/>
            </a:pPr>
            <a:r>
              <a:rPr dirty="0" err="1"/>
              <a:t>Rusztowanie</a:t>
            </a:r>
            <a:r>
              <a:rPr dirty="0"/>
              <a:t> </a:t>
            </a:r>
            <a:r>
              <a:rPr dirty="0" err="1"/>
              <a:t>oparte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styropianie</a:t>
            </a:r>
            <a:r>
              <a:rPr dirty="0"/>
              <a:t>, bez </a:t>
            </a:r>
            <a:r>
              <a:rPr dirty="0" err="1"/>
              <a:t>stabilnego</a:t>
            </a:r>
            <a:r>
              <a:rPr dirty="0"/>
              <a:t> </a:t>
            </a:r>
            <a:r>
              <a:rPr dirty="0" err="1"/>
              <a:t>podłoża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prawidłowego</a:t>
            </a:r>
            <a:r>
              <a:rPr dirty="0"/>
              <a:t> </a:t>
            </a:r>
            <a:r>
              <a:rPr dirty="0" err="1"/>
              <a:t>kotwienia</a:t>
            </a:r>
            <a:r>
              <a:rPr dirty="0"/>
              <a:t>. </a:t>
            </a:r>
            <a:r>
              <a:rPr dirty="0" err="1"/>
              <a:t>Dodatkowo</a:t>
            </a:r>
            <a:r>
              <a:rPr dirty="0"/>
              <a:t> </a:t>
            </a:r>
            <a:r>
              <a:rPr dirty="0" err="1"/>
              <a:t>prowizoryczne</a:t>
            </a:r>
            <a:r>
              <a:rPr dirty="0"/>
              <a:t> </a:t>
            </a:r>
            <a:r>
              <a:rPr dirty="0" err="1"/>
              <a:t>zabezpieczenie</a:t>
            </a:r>
            <a:r>
              <a:rPr dirty="0"/>
              <a:t> </a:t>
            </a:r>
            <a:r>
              <a:rPr dirty="0" err="1"/>
              <a:t>taśmą</a:t>
            </a:r>
            <a:r>
              <a:rPr dirty="0"/>
              <a:t> – </a:t>
            </a:r>
            <a:r>
              <a:rPr dirty="0" err="1"/>
              <a:t>brak</a:t>
            </a:r>
            <a:r>
              <a:rPr dirty="0"/>
              <a:t> </a:t>
            </a:r>
            <a:r>
              <a:rPr dirty="0" err="1"/>
              <a:t>jakiejkolwiek</a:t>
            </a:r>
            <a:r>
              <a:rPr dirty="0"/>
              <a:t> </a:t>
            </a:r>
            <a:r>
              <a:rPr dirty="0" err="1"/>
              <a:t>nośności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bezpieczeństwa</a:t>
            </a:r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1670" y="431598"/>
            <a:ext cx="7797662" cy="1151965"/>
          </a:xfrm>
        </p:spPr>
        <p:txBody>
          <a:bodyPr/>
          <a:lstStyle/>
          <a:p>
            <a:r>
              <a:rPr dirty="0" err="1"/>
              <a:t>Konsekwencje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1" y="1583563"/>
            <a:ext cx="7797662" cy="3311189"/>
          </a:xfrm>
        </p:spPr>
        <p:txBody>
          <a:bodyPr/>
          <a:lstStyle/>
          <a:p>
            <a:r>
              <a:rPr dirty="0" err="1"/>
              <a:t>Zawalenie</a:t>
            </a:r>
            <a:r>
              <a:rPr dirty="0"/>
              <a:t> </a:t>
            </a:r>
            <a:r>
              <a:rPr dirty="0" err="1"/>
              <a:t>konstrukcji</a:t>
            </a:r>
            <a:r>
              <a:rPr dirty="0"/>
              <a:t>,</a:t>
            </a:r>
            <a:endParaRPr lang="pl-PL" dirty="0"/>
          </a:p>
          <a:p>
            <a:r>
              <a:rPr dirty="0"/>
              <a:t> </a:t>
            </a:r>
            <a:r>
              <a:rPr dirty="0" err="1"/>
              <a:t>upadek</a:t>
            </a:r>
            <a:r>
              <a:rPr dirty="0"/>
              <a:t> z </a:t>
            </a:r>
            <a:r>
              <a:rPr dirty="0" err="1"/>
              <a:t>wysokości</a:t>
            </a:r>
            <a:r>
              <a:rPr dirty="0"/>
              <a:t>, </a:t>
            </a:r>
            <a:endParaRPr lang="pl-PL" dirty="0"/>
          </a:p>
          <a:p>
            <a:r>
              <a:rPr dirty="0" err="1"/>
              <a:t>uszkodzenie</a:t>
            </a:r>
            <a:r>
              <a:rPr dirty="0"/>
              <a:t> </a:t>
            </a:r>
            <a:r>
              <a:rPr dirty="0" err="1"/>
              <a:t>elewacji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sprzętu</a:t>
            </a:r>
            <a:r>
              <a:rPr dirty="0"/>
              <a:t>. </a:t>
            </a:r>
            <a:endParaRPr lang="pl-PL" dirty="0"/>
          </a:p>
          <a:p>
            <a:r>
              <a:rPr dirty="0" err="1"/>
              <a:t>Realne</a:t>
            </a:r>
            <a:r>
              <a:rPr dirty="0"/>
              <a:t> </a:t>
            </a:r>
            <a:r>
              <a:rPr dirty="0" err="1"/>
              <a:t>zagrożenie</a:t>
            </a:r>
            <a:r>
              <a:rPr dirty="0"/>
              <a:t> </a:t>
            </a:r>
            <a:r>
              <a:rPr dirty="0" err="1"/>
              <a:t>życia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zdrowia</a:t>
            </a:r>
            <a:r>
              <a:rPr dirty="0"/>
              <a:t> </a:t>
            </a:r>
            <a:r>
              <a:rPr dirty="0" err="1"/>
              <a:t>pracowników</a:t>
            </a:r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Jak powinno być?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1" y="1773405"/>
            <a:ext cx="7797662" cy="3311189"/>
          </a:xfrm>
        </p:spPr>
        <p:txBody>
          <a:bodyPr/>
          <a:lstStyle/>
          <a:p>
            <a:pPr marL="0" indent="0">
              <a:buNone/>
            </a:pPr>
            <a:r>
              <a:rPr dirty="0" err="1"/>
              <a:t>Rusztowanie</a:t>
            </a:r>
            <a:r>
              <a:rPr dirty="0"/>
              <a:t> </a:t>
            </a:r>
            <a:r>
              <a:rPr dirty="0" err="1"/>
              <a:t>musi</a:t>
            </a:r>
            <a:r>
              <a:rPr dirty="0"/>
              <a:t> </a:t>
            </a:r>
            <a:r>
              <a:rPr dirty="0" err="1"/>
              <a:t>być</a:t>
            </a:r>
            <a:r>
              <a:rPr dirty="0"/>
              <a:t> </a:t>
            </a:r>
            <a:r>
              <a:rPr dirty="0" err="1"/>
              <a:t>posadowione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stabilnym</a:t>
            </a:r>
            <a:r>
              <a:rPr dirty="0"/>
              <a:t>, </a:t>
            </a:r>
            <a:r>
              <a:rPr dirty="0" err="1"/>
              <a:t>wypoziomowanym</a:t>
            </a:r>
            <a:r>
              <a:rPr dirty="0"/>
              <a:t> </a:t>
            </a:r>
            <a:r>
              <a:rPr dirty="0" err="1"/>
              <a:t>podłożu</a:t>
            </a:r>
            <a:r>
              <a:rPr dirty="0"/>
              <a:t> z </a:t>
            </a:r>
            <a:r>
              <a:rPr dirty="0" err="1"/>
              <a:t>użyciem</a:t>
            </a:r>
            <a:r>
              <a:rPr dirty="0"/>
              <a:t> </a:t>
            </a:r>
            <a:r>
              <a:rPr dirty="0" err="1"/>
              <a:t>systemowych</a:t>
            </a:r>
            <a:r>
              <a:rPr dirty="0"/>
              <a:t> </a:t>
            </a:r>
            <a:r>
              <a:rPr dirty="0" err="1"/>
              <a:t>elementów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zakotwione</a:t>
            </a:r>
            <a:r>
              <a:rPr dirty="0"/>
              <a:t> do </a:t>
            </a:r>
            <a:r>
              <a:rPr dirty="0" err="1"/>
              <a:t>ściany</a:t>
            </a:r>
            <a:r>
              <a:rPr dirty="0"/>
              <a:t> </a:t>
            </a:r>
            <a:r>
              <a:rPr dirty="0" err="1"/>
              <a:t>zgodnie</a:t>
            </a:r>
            <a:r>
              <a:rPr dirty="0"/>
              <a:t> z </a:t>
            </a:r>
            <a:r>
              <a:rPr dirty="0" err="1"/>
              <a:t>projektem</a:t>
            </a:r>
            <a:r>
              <a:rPr dirty="0"/>
              <a:t> </a:t>
            </a:r>
            <a:r>
              <a:rPr dirty="0" err="1"/>
              <a:t>technicznym</a:t>
            </a:r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Najczęstsze przyczyny błędów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458" y="1825539"/>
            <a:ext cx="7797662" cy="3311189"/>
          </a:xfrm>
        </p:spPr>
        <p:txBody>
          <a:bodyPr/>
          <a:lstStyle/>
          <a:p>
            <a:r>
              <a:rPr dirty="0"/>
              <a:t>• </a:t>
            </a:r>
            <a:r>
              <a:rPr dirty="0" err="1"/>
              <a:t>Pośpiech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presja</a:t>
            </a:r>
            <a:r>
              <a:rPr dirty="0"/>
              <a:t> </a:t>
            </a:r>
            <a:r>
              <a:rPr dirty="0" err="1"/>
              <a:t>czasu</a:t>
            </a:r>
            <a:endParaRPr dirty="0"/>
          </a:p>
          <a:p>
            <a:r>
              <a:rPr dirty="0"/>
              <a:t>• Brak </a:t>
            </a:r>
            <a:r>
              <a:rPr dirty="0" err="1"/>
              <a:t>nadzoru</a:t>
            </a:r>
            <a:r>
              <a:rPr dirty="0"/>
              <a:t> </a:t>
            </a:r>
            <a:r>
              <a:rPr dirty="0" err="1"/>
              <a:t>technicznego</a:t>
            </a:r>
            <a:endParaRPr dirty="0"/>
          </a:p>
          <a:p>
            <a:r>
              <a:rPr dirty="0"/>
              <a:t>• </a:t>
            </a:r>
            <a:r>
              <a:rPr dirty="0" err="1"/>
              <a:t>Oszczędzanie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sprzęcie</a:t>
            </a:r>
            <a:endParaRPr dirty="0"/>
          </a:p>
          <a:p>
            <a:r>
              <a:rPr dirty="0"/>
              <a:t>• </a:t>
            </a:r>
            <a:r>
              <a:rPr dirty="0" err="1"/>
              <a:t>Niedostateczne</a:t>
            </a:r>
            <a:r>
              <a:rPr dirty="0"/>
              <a:t> </a:t>
            </a:r>
            <a:r>
              <a:rPr dirty="0" err="1"/>
              <a:t>szkolenie</a:t>
            </a:r>
            <a:r>
              <a:rPr dirty="0"/>
              <a:t> </a:t>
            </a:r>
            <a:r>
              <a:rPr dirty="0" err="1"/>
              <a:t>pracowników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574" y="621440"/>
            <a:ext cx="7797662" cy="1151965"/>
          </a:xfrm>
        </p:spPr>
        <p:txBody>
          <a:bodyPr/>
          <a:lstStyle/>
          <a:p>
            <a:r>
              <a:rPr dirty="0"/>
              <a:t>BHP </a:t>
            </a:r>
            <a:r>
              <a:rPr dirty="0" err="1"/>
              <a:t>nie</a:t>
            </a:r>
            <a:r>
              <a:rPr dirty="0"/>
              <a:t> jest </a:t>
            </a:r>
            <a:r>
              <a:rPr dirty="0" err="1"/>
              <a:t>przeszkodą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1" y="1773405"/>
            <a:ext cx="7797662" cy="3311189"/>
          </a:xfrm>
        </p:spPr>
        <p:txBody>
          <a:bodyPr/>
          <a:lstStyle/>
          <a:p>
            <a:pPr marL="0" indent="0" algn="ctr">
              <a:buNone/>
            </a:pPr>
            <a:r>
              <a:rPr dirty="0"/>
              <a:t>To </a:t>
            </a:r>
            <a:r>
              <a:rPr dirty="0" err="1"/>
              <a:t>nie</a:t>
            </a:r>
            <a:r>
              <a:rPr dirty="0"/>
              <a:t> </a:t>
            </a:r>
            <a:r>
              <a:rPr dirty="0" err="1"/>
              <a:t>biurokracja</a:t>
            </a:r>
            <a:r>
              <a:rPr dirty="0"/>
              <a:t>, to </a:t>
            </a:r>
            <a:r>
              <a:rPr dirty="0" err="1"/>
              <a:t>ochrona</a:t>
            </a:r>
            <a:r>
              <a:rPr dirty="0"/>
              <a:t> </a:t>
            </a:r>
            <a:r>
              <a:rPr dirty="0" err="1"/>
              <a:t>życia</a:t>
            </a:r>
            <a:r>
              <a:rPr dirty="0"/>
              <a:t>. </a:t>
            </a:r>
            <a:r>
              <a:rPr dirty="0" err="1"/>
              <a:t>Każdy</a:t>
            </a:r>
            <a:r>
              <a:rPr dirty="0"/>
              <a:t> </a:t>
            </a:r>
            <a:r>
              <a:rPr dirty="0" err="1"/>
              <a:t>pracownik</a:t>
            </a:r>
            <a:r>
              <a:rPr dirty="0"/>
              <a:t> ma </a:t>
            </a:r>
            <a:r>
              <a:rPr dirty="0" err="1"/>
              <a:t>prawo</a:t>
            </a:r>
            <a:r>
              <a:rPr dirty="0"/>
              <a:t> </a:t>
            </a:r>
            <a:r>
              <a:rPr dirty="0" err="1"/>
              <a:t>wrócić</a:t>
            </a:r>
            <a:r>
              <a:rPr dirty="0"/>
              <a:t> </a:t>
            </a:r>
            <a:r>
              <a:rPr dirty="0" err="1"/>
              <a:t>bezpiecznie</a:t>
            </a:r>
            <a:r>
              <a:rPr dirty="0"/>
              <a:t> do </a:t>
            </a:r>
            <a:r>
              <a:rPr dirty="0" err="1"/>
              <a:t>domu</a:t>
            </a:r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5333" y="667695"/>
            <a:ext cx="7797662" cy="1151965"/>
          </a:xfrm>
        </p:spPr>
        <p:txBody>
          <a:bodyPr/>
          <a:lstStyle/>
          <a:p>
            <a:r>
              <a:rPr dirty="0" err="1"/>
              <a:t>Hasło</a:t>
            </a:r>
            <a:r>
              <a:rPr dirty="0"/>
              <a:t> </a:t>
            </a:r>
            <a:r>
              <a:rPr dirty="0" err="1"/>
              <a:t>przewodnie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977" y="1687766"/>
            <a:ext cx="7797662" cy="33111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sz="3200" dirty="0"/>
              <a:t>„Nie </a:t>
            </a:r>
            <a:r>
              <a:rPr sz="3200" dirty="0" err="1"/>
              <a:t>buduj</a:t>
            </a:r>
            <a:r>
              <a:rPr sz="3200" dirty="0"/>
              <a:t> </a:t>
            </a:r>
            <a:r>
              <a:rPr sz="3200" dirty="0" err="1"/>
              <a:t>ryzyka</a:t>
            </a:r>
            <a:r>
              <a:rPr sz="3200" dirty="0"/>
              <a:t> </a:t>
            </a:r>
            <a:r>
              <a:rPr sz="3200" dirty="0" err="1"/>
              <a:t>na</a:t>
            </a:r>
            <a:r>
              <a:rPr sz="3200" dirty="0"/>
              <a:t> </a:t>
            </a:r>
            <a:r>
              <a:rPr sz="3200" dirty="0" err="1"/>
              <a:t>styropianie</a:t>
            </a:r>
            <a:r>
              <a:rPr sz="3200" dirty="0"/>
              <a:t>!”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ydarzenie główne">
  <a:themeElements>
    <a:clrScheme name="Wydarzenie główne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Wydarzenie główne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ydarzenie główne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TM04033927[[fn=Wydarzenie główne]]</Template>
  <TotalTime>17</TotalTime>
  <Words>257</Words>
  <Application>Microsoft Office PowerPoint</Application>
  <PresentationFormat>Pokaz na ekranie (4:3)</PresentationFormat>
  <Paragraphs>36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7" baseType="lpstr">
      <vt:lpstr>Arial</vt:lpstr>
      <vt:lpstr>Impact</vt:lpstr>
      <vt:lpstr>Wydarzenie główne</vt:lpstr>
      <vt:lpstr>Styropianowy filar bezpieczeństwa</vt:lpstr>
      <vt:lpstr>Inspiracja</vt:lpstr>
      <vt:lpstr>Dlaczego ta praca?</vt:lpstr>
      <vt:lpstr>Opis błędu</vt:lpstr>
      <vt:lpstr>Konsekwencje</vt:lpstr>
      <vt:lpstr>Jak powinno być?</vt:lpstr>
      <vt:lpstr>Najczęstsze przyczyny błędów</vt:lpstr>
      <vt:lpstr>BHP nie jest przeszkodą</vt:lpstr>
      <vt:lpstr>Hasło przewodnie</vt:lpstr>
      <vt:lpstr>Zdjęcie z budowy</vt:lpstr>
      <vt:lpstr>Propozycja edukacyjna</vt:lpstr>
      <vt:lpstr>Przesłanie</vt:lpstr>
      <vt:lpstr>Podsumowanie</vt:lpstr>
      <vt:lpstr>Autor pracy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ADMIN</dc:creator>
  <cp:keywords/>
  <dc:description>generated using python-pptx</dc:description>
  <cp:lastModifiedBy>Marcin Bujko</cp:lastModifiedBy>
  <cp:revision>3</cp:revision>
  <dcterms:created xsi:type="dcterms:W3CDTF">2013-01-27T09:14:16Z</dcterms:created>
  <dcterms:modified xsi:type="dcterms:W3CDTF">2025-11-04T12:30:38Z</dcterms:modified>
  <cp:category/>
</cp:coreProperties>
</file>